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61" r:id="rId14"/>
    <p:sldId id="270" r:id="rId15"/>
    <p:sldId id="271" r:id="rId16"/>
    <p:sldId id="272" r:id="rId17"/>
    <p:sldId id="273" r:id="rId18"/>
    <p:sldId id="26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2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1FE4D-38E5-4B08-BDE5-FCC73F01A2A0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5B1FE-85EC-4B4D-ABE0-D6A5ADCE88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63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16CE7-C583-CEA5-540F-9518C5544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57CBFC-4362-E8C7-0D33-74BAE0F9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C22F9-BEF7-7E27-FAA2-C363FC5F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FE3F1C-A997-3247-E011-4239C834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527006-0F1A-50E7-6E15-DDAB5496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83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2CCA-C7C4-FB80-9D7B-E5E18363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04AE-F756-6652-1FB6-B11CB88E3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9C7AF-610D-27BF-D988-D9BA91C0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F3AD49-9434-1BC0-9B44-E7A738FE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63E50-DCDC-8998-2529-FCE6D859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79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4CD7DF-6D35-B87F-B205-DEDE6EE4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6A5892-F821-6A1B-274F-6704BEA55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76E3D5-48C2-7029-4A58-24F94E20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5D846-B184-B668-5E79-55AAE026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03D48-B223-CA2D-1C7F-481E74A0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27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DE3E2-F84B-64D0-5175-23717383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C2CA2-B61A-8194-6317-B2DB4B0E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A6BF9-1986-8EBD-1286-7C5DECEE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344923-1A12-B248-54AE-9EE69B08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7321EF-B9B7-6C88-303F-00E89AB5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55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68918-2C3C-5F04-58FF-4C355FDE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029821-0129-B253-1F38-7CAE70CE9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20AC1-3850-2D71-B238-9286EC2BA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FB9558-A8EA-9EDE-C59A-F47FB9E9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7AD2-F09B-5292-0D9D-BB22E4B7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9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51A0B-6148-61E9-BD47-4A3A8CA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431AA-FE64-F23B-3EC7-8EB98B7E6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2A8542-5C80-C052-E448-53D78DD17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4D145E-9519-8801-CBF4-C8AB868E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4B7F2D-830D-2165-0D24-8D073D67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7BBC0E-0C25-2071-4953-E0430134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43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C0178-87F5-88C9-5A04-3054FF75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74B7DA-2912-3164-2F22-A4256B1AA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7CCF1E-D7E4-12DD-9D2D-B440DF3A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A63F5E-89F2-E3F6-EFEB-E16740CF1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500AC2-ED56-8A4C-2083-B81E100DC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F4D0B2-9B16-5CD0-D0C1-09854576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72BAAF-D445-F3A0-F510-89F58C5C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205175-CD62-C15A-B125-7233A4E1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15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E5706-387F-5F74-FD66-0F08416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F70A3D-E55B-78CD-DCCD-FC8AE446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DF93C-DEF7-6A8F-D4E6-61E6CF5F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1FD909-6498-DDEE-BA5B-03E42AA1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46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B4793C-AEEB-529F-D821-81D2BFC4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392BBC-8C65-C0DA-BAB5-F32F6DB3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132331-3D46-DADF-7613-9EED989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8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D3AA3-9489-E6F0-5519-64FB4220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096CD5-003B-CA06-7385-4A2C7C9C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6BB5D5-E0DE-C772-2905-89EC0BC92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AB2DD-061C-5B32-CDBC-CA71BF20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73C9D-606B-79A8-F2F5-694CFAAA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A7CBEE-01FB-0EB9-C077-B7CB9A6C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88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2501E-5930-2A58-5204-84818FA4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14D25-4379-8588-83A1-5FABEE864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384285-A72A-1581-941C-CAAF69CD0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D0C9D-0D0D-FC5E-C784-047BBB80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97B10F-0FCF-6404-E426-55F25053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7D1D63-CF96-A221-3BF9-9B8C09D1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32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67E8C-0B5A-5824-826A-8EFD15E8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BAB800-4D4E-C870-7AC8-DBE706BE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D873A3-6D18-248B-5F84-2D9D8AE41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14DFA2-4124-40EC-93C9-C6A0847ABE4C}" type="datetimeFigureOut">
              <a:rPr lang="de-DE" smtClean="0"/>
              <a:t>18.04.2024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450F32-6652-1F80-8527-627D0F1E6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219FE-74F7-ABFA-6F84-F3692E094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65A6D-8DC9-49B9-9795-4AE059B103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22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Gras, Baum, draußen, Himmel enthält.&#10;&#10;Automatisch generierte Beschreibung">
            <a:extLst>
              <a:ext uri="{FF2B5EF4-FFF2-40B4-BE49-F238E27FC236}">
                <a16:creationId xmlns:a16="http://schemas.microsoft.com/office/drawing/2014/main" id="{6A2E33F0-4088-6738-ABB1-9BB1E93F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r="207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8973DB-99EA-BF28-82A8-852C414A4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sz="5100">
                <a:solidFill>
                  <a:srgbClr val="FFFFFF"/>
                </a:solidFill>
              </a:rPr>
              <a:t>Entwicklung eines interaktiven Kinoerlebnisses</a:t>
            </a:r>
            <a:br>
              <a:rPr lang="de-DE" sz="5100">
                <a:solidFill>
                  <a:srgbClr val="FFFFFF"/>
                </a:solidFill>
              </a:rPr>
            </a:br>
            <a:r>
              <a:rPr lang="de-DE" sz="5100">
                <a:solidFill>
                  <a:srgbClr val="FFFFFF"/>
                </a:solidFill>
              </a:rPr>
              <a:t>zur Darstellung von Insektensinnen</a:t>
            </a:r>
          </a:p>
        </p:txBody>
      </p:sp>
    </p:spTree>
    <p:extLst>
      <p:ext uri="{BB962C8B-B14F-4D97-AF65-F5344CB8AC3E}">
        <p14:creationId xmlns:p14="http://schemas.microsoft.com/office/powerpoint/2010/main" val="322351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9472CF-2664-92F7-69FA-A07CB706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400"/>
              <a:t>Methodik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EDB27C-89B4-07A0-8C23-D66AB9D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2000"/>
              <a:t>Story als gerichteter Graph:</a:t>
            </a:r>
          </a:p>
          <a:p>
            <a:pPr lvl="1"/>
            <a:r>
              <a:rPr lang="de-DE" sz="2000"/>
              <a:t>Knoten als Entscheidungspunkte</a:t>
            </a:r>
          </a:p>
          <a:p>
            <a:pPr lvl="1"/>
            <a:r>
              <a:rPr lang="de-DE" sz="2000"/>
              <a:t>Benachbarte Knoten als Entscheidungen</a:t>
            </a:r>
          </a:p>
          <a:p>
            <a:r>
              <a:rPr lang="de-DE" sz="2000"/>
              <a:t>Klassische Baumstruktur zu unübersichtlich</a:t>
            </a:r>
          </a:p>
          <a:p>
            <a:r>
              <a:rPr lang="de-DE" sz="2000"/>
              <a:t>In Unity: </a:t>
            </a:r>
          </a:p>
          <a:p>
            <a:pPr lvl="1"/>
            <a:r>
              <a:rPr lang="de-DE" sz="2000"/>
              <a:t>GameObject-Hierarchie</a:t>
            </a:r>
          </a:p>
          <a:p>
            <a:pPr lvl="1"/>
            <a:r>
              <a:rPr lang="de-DE" sz="2000"/>
              <a:t>Visuelle Gestaltung </a:t>
            </a:r>
          </a:p>
          <a:p>
            <a:pPr lvl="1"/>
            <a:r>
              <a:rPr lang="de-DE" sz="2000"/>
              <a:t>Einbindung von Informationstexten </a:t>
            </a:r>
          </a:p>
        </p:txBody>
      </p:sp>
      <p:pic>
        <p:nvPicPr>
          <p:cNvPr id="5" name="Grafik 4" descr="Ein Bild, das Text, Screenshot, Karte Menü, monochrom enthält.&#10;&#10;Automatisch generierte Beschreibung">
            <a:extLst>
              <a:ext uri="{FF2B5EF4-FFF2-40B4-BE49-F238E27FC236}">
                <a16:creationId xmlns:a16="http://schemas.microsoft.com/office/drawing/2014/main" id="{354CF11F-4782-0335-B284-84E40900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95" y="640080"/>
            <a:ext cx="174307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Wasser, Wolke, Himmel, Krater enthält.&#10;&#10;Automatisch generierte Beschreibung">
            <a:extLst>
              <a:ext uri="{FF2B5EF4-FFF2-40B4-BE49-F238E27FC236}">
                <a16:creationId xmlns:a16="http://schemas.microsoft.com/office/drawing/2014/main" id="{5675C56D-BF46-3678-129F-9FDA39DA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1113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815013-A4FF-12C8-57AB-40719E5E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Methodik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5FA0D-5863-1FEE-CA51-A005ACC1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/>
              <a:t>Erstellen einer lebendigen und realistisch gehaltenen Welt </a:t>
            </a:r>
          </a:p>
          <a:p>
            <a:pPr lvl="1"/>
            <a:r>
              <a:rPr lang="de-DE" sz="2000"/>
              <a:t>Baum- und Busch-Modelle</a:t>
            </a:r>
          </a:p>
          <a:p>
            <a:pPr lvl="1"/>
            <a:r>
              <a:rPr lang="de-DE" sz="2000"/>
              <a:t>Blumen-Modelle</a:t>
            </a:r>
          </a:p>
          <a:p>
            <a:pPr lvl="1"/>
            <a:r>
              <a:rPr lang="de-DE" sz="2000"/>
              <a:t>Bienen-Modell</a:t>
            </a:r>
          </a:p>
          <a:p>
            <a:pPr lvl="1"/>
            <a:r>
              <a:rPr lang="de-DE" sz="2000"/>
              <a:t>Gras Plugin</a:t>
            </a:r>
          </a:p>
        </p:txBody>
      </p:sp>
    </p:spTree>
    <p:extLst>
      <p:ext uri="{BB962C8B-B14F-4D97-AF65-F5344CB8AC3E}">
        <p14:creationId xmlns:p14="http://schemas.microsoft.com/office/powerpoint/2010/main" val="105249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04FDB-C43D-AF90-E8C2-7B4BB655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400"/>
              <a:t>Methodik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5177E-2741-6293-4AC4-E8396BF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2200"/>
              <a:t>Bienensinne: </a:t>
            </a:r>
          </a:p>
          <a:p>
            <a:pPr lvl="1"/>
            <a:r>
              <a:rPr lang="de-DE" sz="2200"/>
              <a:t>Post-Processing</a:t>
            </a:r>
          </a:p>
          <a:p>
            <a:pPr lvl="1"/>
            <a:r>
              <a:rPr lang="de-DE" sz="2200"/>
              <a:t>Custom-Render-Pass</a:t>
            </a:r>
          </a:p>
          <a:p>
            <a:pPr lvl="1"/>
            <a:r>
              <a:rPr lang="de-DE" sz="2200"/>
              <a:t>Texturen der Blumen</a:t>
            </a:r>
          </a:p>
        </p:txBody>
      </p:sp>
      <p:pic>
        <p:nvPicPr>
          <p:cNvPr id="5" name="Grafik 4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12B0BC4-FDCB-34A8-BD9A-DC2BDA6E6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60" y="640080"/>
            <a:ext cx="504794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raußen, Pflanze, Baum, Vegetation enthält.&#10;&#10;Automatisch generierte Beschreibung">
            <a:extLst>
              <a:ext uri="{FF2B5EF4-FFF2-40B4-BE49-F238E27FC236}">
                <a16:creationId xmlns:a16="http://schemas.microsoft.com/office/drawing/2014/main" id="{2865EB8B-D9B4-B0A4-F7A8-1A421C2A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r="7705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28F26-2782-507B-3101-D2B1F15B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3F714-A2DF-FF84-DFCE-F75EFAC8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/>
              <a:t>Story: </a:t>
            </a:r>
          </a:p>
          <a:p>
            <a:pPr lvl="1"/>
            <a:r>
              <a:rPr lang="de-DE" sz="2000"/>
              <a:t>Kurzer Sammelzyklus einer Sammlerbiene:</a:t>
            </a:r>
          </a:p>
          <a:p>
            <a:pPr lvl="2"/>
            <a:r>
              <a:rPr lang="de-DE"/>
              <a:t>Erwachen im Bienenstock</a:t>
            </a:r>
          </a:p>
          <a:p>
            <a:pPr lvl="2"/>
            <a:r>
              <a:rPr lang="de-DE"/>
              <a:t>Einholen der Informationen</a:t>
            </a:r>
          </a:p>
          <a:p>
            <a:pPr lvl="2"/>
            <a:r>
              <a:rPr lang="de-DE"/>
              <a:t>Flug zum Blumenfeld</a:t>
            </a:r>
          </a:p>
          <a:p>
            <a:pPr lvl="2"/>
            <a:r>
              <a:rPr lang="de-DE"/>
              <a:t>Sammeln des Nektars</a:t>
            </a:r>
          </a:p>
          <a:p>
            <a:pPr lvl="2"/>
            <a:r>
              <a:rPr lang="de-DE"/>
              <a:t>Rückkehr wenn voll</a:t>
            </a:r>
          </a:p>
          <a:p>
            <a:pPr lvl="1"/>
            <a:endParaRPr lang="de-DE" sz="2000"/>
          </a:p>
          <a:p>
            <a:pPr lvl="1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23235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97220D-45D5-86B2-5F27-FFC68B67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Ergebnisse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9D98E-B964-A73F-C91F-2155929A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200" dirty="0"/>
              <a:t>Darstellung der Sinne: </a:t>
            </a:r>
          </a:p>
          <a:p>
            <a:pPr lvl="1"/>
            <a:r>
              <a:rPr lang="de-DE" sz="2200" dirty="0"/>
              <a:t>Post Processing:</a:t>
            </a:r>
          </a:p>
          <a:p>
            <a:pPr lvl="2"/>
            <a:r>
              <a:rPr lang="de-DE" sz="2200" dirty="0"/>
              <a:t>Color Adjustment</a:t>
            </a:r>
          </a:p>
          <a:p>
            <a:pPr lvl="2"/>
            <a:r>
              <a:rPr lang="de-DE" sz="2200" dirty="0"/>
              <a:t>Lens Distortion</a:t>
            </a:r>
          </a:p>
          <a:p>
            <a:pPr lvl="2"/>
            <a:r>
              <a:rPr lang="de-DE" sz="2200" dirty="0"/>
              <a:t>Depth </a:t>
            </a:r>
            <a:r>
              <a:rPr lang="de-DE" sz="2200" dirty="0" err="1"/>
              <a:t>Of</a:t>
            </a:r>
            <a:r>
              <a:rPr lang="de-DE" sz="2200" dirty="0"/>
              <a:t> Field</a:t>
            </a:r>
          </a:p>
        </p:txBody>
      </p:sp>
      <p:pic>
        <p:nvPicPr>
          <p:cNvPr id="7" name="Grafik 6" descr="Ein Bild, das PC-Spiel, Screenshot, Spielesoftware, Strategievideospiel enthält.&#10;&#10;Automatisch generierte Beschreibung">
            <a:extLst>
              <a:ext uri="{FF2B5EF4-FFF2-40B4-BE49-F238E27FC236}">
                <a16:creationId xmlns:a16="http://schemas.microsoft.com/office/drawing/2014/main" id="{5002883B-E513-E118-7527-1057118E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7" y="1391857"/>
            <a:ext cx="6520149" cy="2119048"/>
          </a:xfrm>
          <a:prstGeom prst="rect">
            <a:avLst/>
          </a:prstGeom>
        </p:spPr>
      </p:pic>
      <p:pic>
        <p:nvPicPr>
          <p:cNvPr id="9" name="Grafik 8" descr="Ein Bild, das Blume, Screenshot, Pflanze, lila enthält.&#10;&#10;Automatisch generierte Beschreibung">
            <a:extLst>
              <a:ext uri="{FF2B5EF4-FFF2-40B4-BE49-F238E27FC236}">
                <a16:creationId xmlns:a16="http://schemas.microsoft.com/office/drawing/2014/main" id="{E29318E0-88B3-C825-7CB0-9C9520089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7" y="3703563"/>
            <a:ext cx="6501861" cy="21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614AA6-9B4B-DEA2-0B05-9FB6A179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/>
              <a:t>Ergebnisse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265CF-3D11-B6BE-EEC5-A0684751B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1500" dirty="0"/>
              <a:t>Feedback:</a:t>
            </a:r>
          </a:p>
          <a:p>
            <a:pPr lvl="1"/>
            <a:r>
              <a:rPr lang="de-DE" sz="1500" dirty="0"/>
              <a:t>Fragen an ausgewählte Probanden</a:t>
            </a:r>
          </a:p>
          <a:p>
            <a:pPr lvl="2"/>
            <a:r>
              <a:rPr lang="de-DE" sz="1500" dirty="0"/>
              <a:t>Positiv: </a:t>
            </a:r>
          </a:p>
          <a:p>
            <a:pPr lvl="3"/>
            <a:r>
              <a:rPr lang="de-DE" sz="1500" dirty="0"/>
              <a:t>Kurze, immersive Lernerfahrung</a:t>
            </a:r>
          </a:p>
          <a:p>
            <a:pPr lvl="3"/>
            <a:r>
              <a:rPr lang="de-DE" sz="1500" dirty="0"/>
              <a:t>Erleben der Welt aus Sicht einer Biene</a:t>
            </a:r>
          </a:p>
          <a:p>
            <a:pPr lvl="3"/>
            <a:r>
              <a:rPr lang="de-DE" sz="1500" dirty="0"/>
              <a:t>Gelungene Visualisierung</a:t>
            </a:r>
          </a:p>
          <a:p>
            <a:pPr lvl="2"/>
            <a:r>
              <a:rPr lang="de-DE" sz="1500" dirty="0"/>
              <a:t>Kritik:</a:t>
            </a:r>
          </a:p>
          <a:p>
            <a:pPr lvl="3"/>
            <a:r>
              <a:rPr lang="de-DE" sz="1500" dirty="0"/>
              <a:t>Polarisiertes Licht nicht verständlich genug</a:t>
            </a:r>
          </a:p>
          <a:p>
            <a:pPr lvl="3"/>
            <a:r>
              <a:rPr lang="de-DE" sz="1500" dirty="0"/>
              <a:t>Mehr Szenarien</a:t>
            </a:r>
          </a:p>
          <a:p>
            <a:pPr lvl="3"/>
            <a:endParaRPr lang="de-DE" sz="1500" dirty="0"/>
          </a:p>
          <a:p>
            <a:pPr lvl="1"/>
            <a:endParaRPr lang="de-DE" sz="1500" dirty="0"/>
          </a:p>
        </p:txBody>
      </p:sp>
      <p:pic>
        <p:nvPicPr>
          <p:cNvPr id="5" name="Grafik 4" descr="Ein Bild, das Wolke, Himmel, Screenshot, draußen enthält.&#10;&#10;Automatisch generierte Beschreibung">
            <a:extLst>
              <a:ext uri="{FF2B5EF4-FFF2-40B4-BE49-F238E27FC236}">
                <a16:creationId xmlns:a16="http://schemas.microsoft.com/office/drawing/2014/main" id="{2F5B36FF-FFF9-C23A-FF50-45BF7C57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r="342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169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2CD3F6-5A74-9FA8-EBC8-869F813B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Ergebnisse</a:t>
            </a:r>
          </a:p>
        </p:txBody>
      </p:sp>
      <p:pic>
        <p:nvPicPr>
          <p:cNvPr id="5" name="Picture 4" descr="Grafik auf Dokument mit Stift">
            <a:extLst>
              <a:ext uri="{FF2B5EF4-FFF2-40B4-BE49-F238E27FC236}">
                <a16:creationId xmlns:a16="http://schemas.microsoft.com/office/drawing/2014/main" id="{248447B5-73C8-2807-115C-FB490A8F3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C572C-EECE-389E-5BB4-4456CDB18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sz="1700"/>
              <a:t>Analyse:</a:t>
            </a:r>
          </a:p>
          <a:p>
            <a:pPr lvl="1"/>
            <a:r>
              <a:rPr lang="de-DE" sz="1700"/>
              <a:t>Dem menschlichen Auge verwehrte Wahrnehmungsweisen können abgebildet werden</a:t>
            </a:r>
          </a:p>
          <a:p>
            <a:pPr lvl="1"/>
            <a:r>
              <a:rPr lang="de-DE" sz="1700"/>
              <a:t>Die Grenzen herkömmlicher Medien können durch Visualisierung und Interaktivität gesprengt werden</a:t>
            </a:r>
          </a:p>
          <a:p>
            <a:pPr lvl="1"/>
            <a:r>
              <a:rPr lang="de-DE" sz="1700"/>
              <a:t>Komplexe wissenschaftliche Themen nahbar machen</a:t>
            </a:r>
          </a:p>
          <a:p>
            <a:pPr lvl="1"/>
            <a:r>
              <a:rPr lang="de-DE" sz="1700"/>
              <a:t>Digitale Methoden können Traditionelle Methoden, wie Zoos zur Tierbeobachtung, durch realistische Simulationen ersetzten</a:t>
            </a:r>
          </a:p>
          <a:p>
            <a:pPr lvl="1"/>
            <a:r>
              <a:rPr lang="de-DE" sz="1700"/>
              <a:t>Mehr Forschung und Entwicklung in diese Richtung notwendig</a:t>
            </a:r>
          </a:p>
          <a:p>
            <a:pPr lvl="1"/>
            <a:endParaRPr lang="de-DE" sz="1700"/>
          </a:p>
          <a:p>
            <a:pPr lvl="1"/>
            <a:endParaRPr lang="de-DE" sz="1700"/>
          </a:p>
          <a:p>
            <a:pPr lvl="1"/>
            <a:endParaRPr lang="de-DE" sz="1700"/>
          </a:p>
        </p:txBody>
      </p:sp>
    </p:spTree>
    <p:extLst>
      <p:ext uri="{BB962C8B-B14F-4D97-AF65-F5344CB8AC3E}">
        <p14:creationId xmlns:p14="http://schemas.microsoft.com/office/powerpoint/2010/main" val="411845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4D27D8-F655-6BD5-CE65-865AD3CF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Ergebnisse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7460AF-4A12-D8B6-BE65-D182C76B2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000"/>
              <a:t>Herausforderungen</a:t>
            </a:r>
          </a:p>
          <a:p>
            <a:pPr lvl="1"/>
            <a:r>
              <a:rPr lang="de-DE" sz="2000"/>
              <a:t>Technisch:</a:t>
            </a:r>
          </a:p>
          <a:p>
            <a:pPr lvl="2"/>
            <a:r>
              <a:rPr lang="de-DE"/>
              <a:t>olfaktorischen Sinne </a:t>
            </a:r>
          </a:p>
          <a:p>
            <a:pPr lvl="2"/>
            <a:r>
              <a:rPr lang="de-DE"/>
              <a:t>FOV</a:t>
            </a:r>
          </a:p>
          <a:p>
            <a:pPr lvl="2"/>
            <a:r>
              <a:rPr lang="de-DE"/>
              <a:t>Ultraviolettes Licht</a:t>
            </a:r>
          </a:p>
          <a:p>
            <a:pPr marL="914400" lvl="2" indent="0">
              <a:buNone/>
            </a:pPr>
            <a:r>
              <a:rPr lang="de-DE"/>
              <a:t>	-&gt; Sehr spezielles Rendering notwendig</a:t>
            </a:r>
          </a:p>
          <a:p>
            <a:pPr lvl="1"/>
            <a:r>
              <a:rPr lang="de-DE" sz="2000"/>
              <a:t>Design</a:t>
            </a:r>
          </a:p>
          <a:p>
            <a:pPr lvl="2"/>
            <a:r>
              <a:rPr lang="de-DE"/>
              <a:t>Viele Spiele || First-Person</a:t>
            </a:r>
          </a:p>
          <a:p>
            <a:pPr lvl="2"/>
            <a:r>
              <a:rPr lang="de-DE"/>
              <a:t>Interaktive Geschichte mit vielen spannenden Entfaltungen</a:t>
            </a:r>
            <a:endParaRPr lang="de-DE" dirty="0"/>
          </a:p>
        </p:txBody>
      </p:sp>
      <p:pic>
        <p:nvPicPr>
          <p:cNvPr id="6" name="Grafik 5" descr="Ein Bild, das Screenshot, 3D-Modellierung, Grafiksoftware, Digitales Compositing enthält.&#10;&#10;Automatisch generierte Beschreibung">
            <a:extLst>
              <a:ext uri="{FF2B5EF4-FFF2-40B4-BE49-F238E27FC236}">
                <a16:creationId xmlns:a16="http://schemas.microsoft.com/office/drawing/2014/main" id="{3B34CBBC-7B0D-39E7-8D74-91C04623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50" y="329183"/>
            <a:ext cx="3908796" cy="3429969"/>
          </a:xfrm>
          <a:prstGeom prst="rect">
            <a:avLst/>
          </a:prstGeom>
        </p:spPr>
      </p:pic>
      <p:pic>
        <p:nvPicPr>
          <p:cNvPr id="8" name="Grafik 7" descr="Ein Bild, das Screenshot, Diagramm, 3D-Modellierung enthält.&#10;&#10;Automatisch generierte Beschreibung">
            <a:extLst>
              <a:ext uri="{FF2B5EF4-FFF2-40B4-BE49-F238E27FC236}">
                <a16:creationId xmlns:a16="http://schemas.microsoft.com/office/drawing/2014/main" id="{D65FDDE3-2B92-23B7-EE7D-B3F393E90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18" y="4079193"/>
            <a:ext cx="3065171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1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6C5F2F-B745-8A87-2FCE-DEA2DB2B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Abschluss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D7C60F-912C-0577-CD9C-0CB47A496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 dirty="0"/>
              <a:t>Zusammenfassung</a:t>
            </a:r>
          </a:p>
          <a:p>
            <a:pPr lvl="1"/>
            <a:r>
              <a:rPr lang="de-DE" sz="2200"/>
              <a:t>Insekten </a:t>
            </a:r>
            <a:r>
              <a:rPr lang="de-DE" sz="2200" dirty="0"/>
              <a:t>haben differenziertere Wahrnehmung als Menschen</a:t>
            </a:r>
          </a:p>
          <a:p>
            <a:pPr lvl="1"/>
            <a:r>
              <a:rPr lang="de-DE" sz="2200" dirty="0"/>
              <a:t>Durch Game-</a:t>
            </a:r>
            <a:r>
              <a:rPr lang="de-DE" sz="2200" dirty="0" err="1"/>
              <a:t>Engines</a:t>
            </a:r>
            <a:r>
              <a:rPr lang="de-DE" sz="2200" dirty="0"/>
              <a:t> können Insektensinne nahbarer gemacht werden </a:t>
            </a:r>
          </a:p>
          <a:p>
            <a:pPr lvl="1"/>
            <a:r>
              <a:rPr lang="de-DE" sz="2200" dirty="0"/>
              <a:t>Interaktive Lernumgebungen haben enormes Potenzial</a:t>
            </a:r>
          </a:p>
          <a:p>
            <a:pPr lvl="1"/>
            <a:r>
              <a:rPr lang="de-DE" sz="2200" dirty="0"/>
              <a:t>Verbesserung der Bildung</a:t>
            </a:r>
          </a:p>
          <a:p>
            <a:pPr lvl="1"/>
            <a:r>
              <a:rPr lang="de-DE" sz="2200" dirty="0"/>
              <a:t>Tieferes Verständnis für die natürliche Welt</a:t>
            </a:r>
          </a:p>
          <a:p>
            <a:pPr lvl="1"/>
            <a:r>
              <a:rPr lang="de-DE" sz="2200" dirty="0"/>
              <a:t>Vielfältige Anwendung durch Modularität und Personalisierung</a:t>
            </a:r>
          </a:p>
          <a:p>
            <a:pPr lvl="1"/>
            <a:endParaRPr lang="de-DE" sz="2200" dirty="0"/>
          </a:p>
          <a:p>
            <a:pPr lvl="1"/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9278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Blume, draußen, Pflanze enthält.&#10;&#10;Automatisch generierte Beschreibung">
            <a:extLst>
              <a:ext uri="{FF2B5EF4-FFF2-40B4-BE49-F238E27FC236}">
                <a16:creationId xmlns:a16="http://schemas.microsoft.com/office/drawing/2014/main" id="{16A22AE3-CA43-3D71-C35A-FB72FCB88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r="1087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9F96DE-E56C-7474-A94C-E1E12C00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F6AC4-E263-D133-F80F-EA3AEE33E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/>
              <a:t>Vorbereitung </a:t>
            </a:r>
          </a:p>
          <a:p>
            <a:r>
              <a:rPr lang="de-DE" sz="2000" dirty="0"/>
              <a:t>Literatur</a:t>
            </a:r>
          </a:p>
          <a:p>
            <a:r>
              <a:rPr lang="de-DE" sz="2000" dirty="0"/>
              <a:t>Methodik</a:t>
            </a:r>
          </a:p>
          <a:p>
            <a:r>
              <a:rPr lang="de-DE" sz="2000" dirty="0" err="1"/>
              <a:t>Ergebinsse</a:t>
            </a:r>
            <a:endParaRPr lang="de-DE" sz="2000" dirty="0"/>
          </a:p>
          <a:p>
            <a:r>
              <a:rPr lang="de-DE" sz="2000" dirty="0"/>
              <a:t>Abschluss</a:t>
            </a:r>
          </a:p>
        </p:txBody>
      </p:sp>
    </p:spTree>
    <p:extLst>
      <p:ext uri="{BB962C8B-B14F-4D97-AF65-F5344CB8AC3E}">
        <p14:creationId xmlns:p14="http://schemas.microsoft.com/office/powerpoint/2010/main" val="92673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draußen, Wasser, Wolke enthält.&#10;&#10;Automatisch generierte Beschreibung">
            <a:extLst>
              <a:ext uri="{FF2B5EF4-FFF2-40B4-BE49-F238E27FC236}">
                <a16:creationId xmlns:a16="http://schemas.microsoft.com/office/drawing/2014/main" id="{BEDE3197-0386-0B7C-7A06-55B219861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r="1965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3DE0C-9AA8-2D07-67A9-B0C5748F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Vorbereitung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53A5D-A15B-BE83-0CEE-C8363BA4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/>
              <a:t>Erschließen eines funktionierenden Spielkonzeptes</a:t>
            </a:r>
          </a:p>
          <a:p>
            <a:r>
              <a:rPr lang="de-DE" sz="2000"/>
              <a:t>Anforderungen:	</a:t>
            </a:r>
          </a:p>
          <a:p>
            <a:pPr lvl="1"/>
            <a:r>
              <a:rPr lang="de-DE" sz="2000"/>
              <a:t>First-Person</a:t>
            </a:r>
          </a:p>
          <a:p>
            <a:pPr lvl="1"/>
            <a:r>
              <a:rPr lang="de-DE" sz="2000"/>
              <a:t>Zu mehrt spielbar (über 100 Spieler)</a:t>
            </a:r>
          </a:p>
          <a:p>
            <a:pPr lvl="1"/>
            <a:r>
              <a:rPr lang="de-DE" sz="2000"/>
              <a:t>Pädagogisch wertvoll -&gt; wissenschaftlich fundiert</a:t>
            </a:r>
          </a:p>
          <a:p>
            <a:pPr lvl="1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38960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1FDA20-BFC4-F316-8F36-89250BE7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3800"/>
              <a:t>Ergebnisse aus der Vorbereitung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ED49E-A21E-FCA3-C17C-4DBB95EC0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000"/>
              <a:t>Interaktiver Film, bei dem Zuschauer Entscheidungen treffen, wie sich die Geschichte entfaltet</a:t>
            </a:r>
          </a:p>
          <a:p>
            <a:r>
              <a:rPr lang="de-DE" sz="2000"/>
              <a:t>Bei mehreren Spielern kann dann per demokratischer Abstimmung entschieden werden</a:t>
            </a:r>
          </a:p>
          <a:p>
            <a:r>
              <a:rPr lang="de-DE" sz="2000"/>
              <a:t>So können unendlich viele Menschen spielen trotz first-person </a:t>
            </a:r>
          </a:p>
        </p:txBody>
      </p:sp>
      <p:pic>
        <p:nvPicPr>
          <p:cNvPr id="5" name="Grafik 4" descr="Ein Bild, das Entwurf, Diagramm, Zeichnung, Lineart enthält.&#10;&#10;Automatisch generierte Beschreibung">
            <a:extLst>
              <a:ext uri="{FF2B5EF4-FFF2-40B4-BE49-F238E27FC236}">
                <a16:creationId xmlns:a16="http://schemas.microsoft.com/office/drawing/2014/main" id="{FA580879-D1DE-1671-88EF-6635F896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35551"/>
            <a:ext cx="6903720" cy="39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1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D95FEB-2389-2A6B-BF7A-5B079C77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/>
              <a:t>Literatur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80596B-8403-6530-06A1-D235CD95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/>
              <a:t>Interaktive Filmerlebnisse:</a:t>
            </a:r>
          </a:p>
          <a:p>
            <a:pPr lvl="1"/>
            <a:r>
              <a:rPr lang="de-DE" sz="2200"/>
              <a:t>Aktiv am Erlebnis teilhaben, statt passives konsumieren</a:t>
            </a:r>
          </a:p>
          <a:p>
            <a:pPr lvl="1"/>
            <a:r>
              <a:rPr lang="de-DE" sz="2200"/>
              <a:t>Ziel: Verschwimmen der Grenzen zwischen Zuschauer, Darsteller und Erzählung</a:t>
            </a:r>
          </a:p>
          <a:p>
            <a:pPr lvl="1"/>
            <a:r>
              <a:rPr lang="de-DE" sz="2200"/>
              <a:t>Problem: verschiedene Erzählmöglichkeiten müssen designt werden </a:t>
            </a:r>
          </a:p>
          <a:p>
            <a:pPr lvl="1"/>
            <a:endParaRPr lang="de-DE" sz="2200"/>
          </a:p>
          <a:p>
            <a:pPr lvl="1"/>
            <a:endParaRPr lang="de-DE" sz="2200"/>
          </a:p>
        </p:txBody>
      </p:sp>
      <p:pic>
        <p:nvPicPr>
          <p:cNvPr id="5" name="Grafik 4" descr="Ein Bild, das Text, Kreis, Grafiken, Grafikdesign enthält.&#10;&#10;Automatisch generierte Beschreibung">
            <a:extLst>
              <a:ext uri="{FF2B5EF4-FFF2-40B4-BE49-F238E27FC236}">
                <a16:creationId xmlns:a16="http://schemas.microsoft.com/office/drawing/2014/main" id="{219A4771-1E97-12EA-0B10-97D0FE44D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r="25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419956-C881-7B41-D364-72EE913B4B6E}"/>
              </a:ext>
            </a:extLst>
          </p:cNvPr>
          <p:cNvSpPr txBox="1"/>
          <p:nvPr/>
        </p:nvSpPr>
        <p:spPr>
          <a:xfrm>
            <a:off x="5995677" y="6334770"/>
            <a:ext cx="6196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https://www.serienjunkies.de/news/serien/black-mirror-netflix-bestellt-nach-langer-pause-staffel-92603246.html</a:t>
            </a:r>
          </a:p>
        </p:txBody>
      </p:sp>
    </p:spTree>
    <p:extLst>
      <p:ext uri="{BB962C8B-B14F-4D97-AF65-F5344CB8AC3E}">
        <p14:creationId xmlns:p14="http://schemas.microsoft.com/office/powerpoint/2010/main" val="308789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2B71B-B3B2-5B61-3D88-6175CFBF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5400"/>
              <a:t>Literatur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85D3D5-3AC0-98D0-CEEF-1344C771B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 dirty="0"/>
              <a:t>Game-</a:t>
            </a:r>
            <a:r>
              <a:rPr lang="de-DE" sz="2200" dirty="0" err="1"/>
              <a:t>Engines</a:t>
            </a:r>
            <a:r>
              <a:rPr lang="de-DE" sz="2200" dirty="0"/>
              <a:t> in der Bildungstechnologie:</a:t>
            </a:r>
          </a:p>
          <a:p>
            <a:pPr lvl="1"/>
            <a:r>
              <a:rPr lang="de-DE" sz="2200" dirty="0"/>
              <a:t>Neue Horizonte für Bildung</a:t>
            </a:r>
          </a:p>
          <a:p>
            <a:pPr lvl="1"/>
            <a:r>
              <a:rPr lang="de-DE" sz="2200" dirty="0"/>
              <a:t>Virtuelle Praktika für Studierende und Fachkräfte</a:t>
            </a:r>
          </a:p>
          <a:p>
            <a:pPr lvl="1"/>
            <a:r>
              <a:rPr lang="de-DE" sz="2200" dirty="0"/>
              <a:t>Simulation von Geschäftsentscheidungen</a:t>
            </a:r>
          </a:p>
          <a:p>
            <a:pPr lvl="1"/>
            <a:r>
              <a:rPr lang="de-DE" sz="2200" dirty="0"/>
              <a:t>Militärische Ausbildung </a:t>
            </a:r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93DF8F7-81F2-2BF9-47F9-0119A82C2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827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7FBC391-D974-0D66-88B4-70856DED3873}"/>
              </a:ext>
            </a:extLst>
          </p:cNvPr>
          <p:cNvSpPr txBox="1"/>
          <p:nvPr/>
        </p:nvSpPr>
        <p:spPr>
          <a:xfrm>
            <a:off x="3863630" y="6594893"/>
            <a:ext cx="850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https://www.umweltbundesamt.de/themen/digitalisierung/digitale-nachhaltigkeit/serious-gaming-nachhaltigkeit#hintergrund</a:t>
            </a:r>
          </a:p>
        </p:txBody>
      </p:sp>
    </p:spTree>
    <p:extLst>
      <p:ext uri="{BB962C8B-B14F-4D97-AF65-F5344CB8AC3E}">
        <p14:creationId xmlns:p14="http://schemas.microsoft.com/office/powerpoint/2010/main" val="260821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911C0C-061C-4FA0-BD95-0A6D2F4C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Literatur</a:t>
            </a:r>
          </a:p>
        </p:txBody>
      </p:sp>
      <p:pic>
        <p:nvPicPr>
          <p:cNvPr id="5" name="Grafik 4" descr="Ein Bild, das Screenshot, Grafiken enthält.&#10;&#10;Automatisch generierte Beschreibung">
            <a:extLst>
              <a:ext uri="{FF2B5EF4-FFF2-40B4-BE49-F238E27FC236}">
                <a16:creationId xmlns:a16="http://schemas.microsoft.com/office/drawing/2014/main" id="{8798A566-C7ED-A3F1-5494-78A0EB5F6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r="4581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A4EB24-94E8-1215-D41D-1FF66B364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sz="1700" dirty="0"/>
              <a:t>Pädagogisches Potenzial:</a:t>
            </a:r>
          </a:p>
          <a:p>
            <a:pPr lvl="1"/>
            <a:r>
              <a:rPr lang="de-DE" sz="1700" dirty="0"/>
              <a:t>Vorteilhaft gegenüber herkömmlichen Medien</a:t>
            </a:r>
          </a:p>
          <a:p>
            <a:pPr lvl="1"/>
            <a:r>
              <a:rPr lang="de-DE" sz="1700" dirty="0"/>
              <a:t>Spezifische Genres für unterschiedliche Fähigkeiten</a:t>
            </a:r>
          </a:p>
          <a:p>
            <a:pPr lvl="2"/>
            <a:r>
              <a:rPr lang="de-DE" sz="1700" dirty="0"/>
              <a:t>First-Person für Wahrnehmung </a:t>
            </a:r>
          </a:p>
          <a:p>
            <a:pPr lvl="2"/>
            <a:r>
              <a:rPr lang="de-DE" sz="1700" dirty="0"/>
              <a:t>Puzzles für Rotationsfähigkeit</a:t>
            </a:r>
          </a:p>
          <a:p>
            <a:pPr lvl="1"/>
            <a:r>
              <a:rPr lang="de-DE" sz="1700" dirty="0"/>
              <a:t>Besonders hervorzuheben:</a:t>
            </a:r>
          </a:p>
          <a:p>
            <a:pPr lvl="2"/>
            <a:r>
              <a:rPr lang="de-DE" sz="1700" dirty="0"/>
              <a:t>Modalität</a:t>
            </a:r>
          </a:p>
          <a:p>
            <a:pPr lvl="2"/>
            <a:r>
              <a:rPr lang="de-DE" sz="1700" dirty="0"/>
              <a:t>Personalisierung</a:t>
            </a:r>
          </a:p>
          <a:p>
            <a:pPr lvl="2"/>
            <a:r>
              <a:rPr lang="de-DE" sz="1700" dirty="0"/>
              <a:t>Vortraining</a:t>
            </a:r>
          </a:p>
          <a:p>
            <a:pPr lvl="2"/>
            <a:r>
              <a:rPr lang="de-DE" sz="1700" dirty="0"/>
              <a:t>Coaching</a:t>
            </a:r>
          </a:p>
          <a:p>
            <a:pPr lvl="2"/>
            <a:r>
              <a:rPr lang="de-DE" sz="1700" dirty="0"/>
              <a:t>Selbsterklärung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B74FBA0-3558-6F2B-4BB0-461613AF2880}"/>
              </a:ext>
            </a:extLst>
          </p:cNvPr>
          <p:cNvSpPr txBox="1"/>
          <p:nvPr/>
        </p:nvSpPr>
        <p:spPr>
          <a:xfrm flipH="1">
            <a:off x="-1" y="6396335"/>
            <a:ext cx="377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K. Squire &amp; H. Jenkins – 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</a:rPr>
              <a:t>Harnessing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 Power 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 Gamification in Education</a:t>
            </a:r>
          </a:p>
        </p:txBody>
      </p:sp>
    </p:spTree>
    <p:extLst>
      <p:ext uri="{BB962C8B-B14F-4D97-AF65-F5344CB8AC3E}">
        <p14:creationId xmlns:p14="http://schemas.microsoft.com/office/powerpoint/2010/main" val="84193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149EAC-B5BC-BB6F-56FC-1CE83274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400"/>
              <a:t>Literatur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B6C640-6B40-69B8-71AE-1DE5A665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1900"/>
              <a:t>Sinneswahrnehmung bei Insekten:</a:t>
            </a:r>
          </a:p>
          <a:p>
            <a:pPr lvl="1"/>
            <a:r>
              <a:rPr lang="de-DE" sz="1900"/>
              <a:t>Facettenaugen (6000 einzelpunkte)</a:t>
            </a:r>
          </a:p>
          <a:p>
            <a:pPr lvl="2"/>
            <a:r>
              <a:rPr lang="de-DE" sz="1900"/>
              <a:t>Strukturelle Details während schnellem Flug</a:t>
            </a:r>
          </a:p>
          <a:p>
            <a:pPr lvl="2"/>
            <a:r>
              <a:rPr lang="de-DE" sz="1900"/>
              <a:t>Zeitlupe </a:t>
            </a:r>
          </a:p>
          <a:p>
            <a:pPr lvl="1"/>
            <a:r>
              <a:rPr lang="de-DE" sz="1900"/>
              <a:t>Visuelle Sicht und olfaktorische Ebene wichtig für das Erkennen von Blumen bei Bienen</a:t>
            </a:r>
          </a:p>
          <a:p>
            <a:pPr lvl="1"/>
            <a:r>
              <a:rPr lang="de-DE" sz="1900"/>
              <a:t>Polarisierten Licht -&gt; Orientierung und Navigation über die vom Himmellicht bereitgestellte Richtungsinformation</a:t>
            </a:r>
          </a:p>
          <a:p>
            <a:pPr lvl="1"/>
            <a:endParaRPr lang="de-DE" sz="1900"/>
          </a:p>
        </p:txBody>
      </p:sp>
      <p:pic>
        <p:nvPicPr>
          <p:cNvPr id="5" name="Grafik 4" descr="Ein Bild, das Säugetier, Bär enthält.&#10;&#10;Automatisch generierte Beschreibung">
            <a:extLst>
              <a:ext uri="{FF2B5EF4-FFF2-40B4-BE49-F238E27FC236}">
                <a16:creationId xmlns:a16="http://schemas.microsoft.com/office/drawing/2014/main" id="{8A720137-DB2A-E6D0-9B99-0456EB544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16006"/>
            <a:ext cx="5458968" cy="4025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46FA87D-34E8-340C-6A2E-184E1796691A}"/>
              </a:ext>
            </a:extLst>
          </p:cNvPr>
          <p:cNvSpPr txBox="1"/>
          <p:nvPr/>
        </p:nvSpPr>
        <p:spPr>
          <a:xfrm>
            <a:off x="8638717" y="5373934"/>
            <a:ext cx="248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J. Tautz – The Buzz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</a:rPr>
              <a:t>Bees</a:t>
            </a:r>
            <a:endParaRPr lang="de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A85DB-A916-5890-0DE7-2A814479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Methodik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13867-B0EC-4F6C-131C-3FAC23F6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de-DE" sz="2200"/>
              <a:t>Entwicklungstools:</a:t>
            </a:r>
          </a:p>
          <a:p>
            <a:pPr lvl="1"/>
            <a:r>
              <a:rPr lang="de-DE" sz="2200"/>
              <a:t>Blender (3D)</a:t>
            </a:r>
          </a:p>
          <a:p>
            <a:pPr lvl="1"/>
            <a:r>
              <a:rPr lang="de-DE" sz="2200"/>
              <a:t>Substance Painter 3D (Texturen)</a:t>
            </a:r>
          </a:p>
          <a:p>
            <a:pPr lvl="1"/>
            <a:r>
              <a:rPr lang="de-DE" sz="2200"/>
              <a:t>Unity (Game Engine)</a:t>
            </a:r>
          </a:p>
        </p:txBody>
      </p:sp>
      <p:pic>
        <p:nvPicPr>
          <p:cNvPr id="7" name="Grafik 6" descr="Ein Bild, das Symbol, Symmetrie, Design enthält.&#10;&#10;Automatisch generierte Beschreibung">
            <a:extLst>
              <a:ext uri="{FF2B5EF4-FFF2-40B4-BE49-F238E27FC236}">
                <a16:creationId xmlns:a16="http://schemas.microsoft.com/office/drawing/2014/main" id="{BB0D6253-74D6-7949-8E4F-152CC39B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97" y="496284"/>
            <a:ext cx="2603605" cy="2616688"/>
          </a:xfrm>
          <a:prstGeom prst="rect">
            <a:avLst/>
          </a:prstGeom>
        </p:spPr>
      </p:pic>
      <p:pic>
        <p:nvPicPr>
          <p:cNvPr id="5" name="Grafik 4" descr="Ein Bild, das Symbol, Schrift, Logo, Grafiken enthält.&#10;&#10;Automatisch generierte Beschreibung">
            <a:extLst>
              <a:ext uri="{FF2B5EF4-FFF2-40B4-BE49-F238E27FC236}">
                <a16:creationId xmlns:a16="http://schemas.microsoft.com/office/drawing/2014/main" id="{54959420-83E6-A68C-0735-D9D7FC2AA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328" y="531499"/>
            <a:ext cx="2603605" cy="2546256"/>
          </a:xfrm>
          <a:prstGeom prst="rect">
            <a:avLst/>
          </a:prstGeom>
        </p:spPr>
      </p:pic>
      <p:pic>
        <p:nvPicPr>
          <p:cNvPr id="9" name="Grafik 8" descr="Ein Bild, das Kreis, Grafiken, Grafikdesign, Screenshot enthält.&#10;&#10;Automatisch generierte Beschreibung">
            <a:extLst>
              <a:ext uri="{FF2B5EF4-FFF2-40B4-BE49-F238E27FC236}">
                <a16:creationId xmlns:a16="http://schemas.microsoft.com/office/drawing/2014/main" id="{504C7395-ED56-04A3-59C0-398622FE3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77" y="3426258"/>
            <a:ext cx="3364776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Breitbild</PresentationFormat>
  <Paragraphs>126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</vt:lpstr>
      <vt:lpstr>Entwicklung eines interaktiven Kinoerlebnisses zur Darstellung von Insektensinnen</vt:lpstr>
      <vt:lpstr>Aufbau</vt:lpstr>
      <vt:lpstr>Vorbereitung</vt:lpstr>
      <vt:lpstr>Ergebnisse aus der Vorbereitung</vt:lpstr>
      <vt:lpstr>Literatur</vt:lpstr>
      <vt:lpstr>Literatur</vt:lpstr>
      <vt:lpstr>Literatur</vt:lpstr>
      <vt:lpstr>Literatur</vt:lpstr>
      <vt:lpstr>Methodik</vt:lpstr>
      <vt:lpstr>Methodik</vt:lpstr>
      <vt:lpstr>Methodik</vt:lpstr>
      <vt:lpstr>Methodik</vt:lpstr>
      <vt:lpstr>Ergebnisse</vt:lpstr>
      <vt:lpstr>Ergebnisse</vt:lpstr>
      <vt:lpstr>Ergebnisse</vt:lpstr>
      <vt:lpstr>Ergebnisse</vt:lpstr>
      <vt:lpstr>Ergebnisse</vt:lpstr>
      <vt:lpstr>Abschluss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interaktiven Kinoerlebnisses zur Darstellung von Insektensinnen</dc:title>
  <dc:creator>stbehola</dc:creator>
  <cp:lastModifiedBy>stbehola</cp:lastModifiedBy>
  <cp:revision>26</cp:revision>
  <dcterms:created xsi:type="dcterms:W3CDTF">2024-04-10T07:26:54Z</dcterms:created>
  <dcterms:modified xsi:type="dcterms:W3CDTF">2024-04-18T06:31:12Z</dcterms:modified>
</cp:coreProperties>
</file>